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48" r:id="rId1"/>
  </p:sldMasterIdLst>
  <p:notesMasterIdLst>
    <p:notesMasterId r:id="rId8"/>
  </p:notesMasterIdLst>
  <p:sldIdLst>
    <p:sldId id="256" r:id="rId2"/>
    <p:sldId id="311" r:id="rId3"/>
    <p:sldId id="295" r:id="rId4"/>
    <p:sldId id="307" r:id="rId5"/>
    <p:sldId id="308" r:id="rId6"/>
    <p:sldId id="310" r:id="rId7"/>
  </p:sldIdLst>
  <p:sldSz cx="9144000" cy="5143500" type="screen16x9"/>
  <p:notesSz cx="6858000" cy="9947275"/>
  <p:embeddedFontLst>
    <p:embeddedFont>
      <p:font typeface="Calibri Light" charset="0"/>
      <p:regular r:id="rId9"/>
      <p:italic r:id="rId10"/>
    </p:embeddedFont>
    <p:embeddedFont>
      <p:font typeface="Clear Sans" charset="0"/>
      <p:regular r:id="rId11"/>
      <p:bold r:id="rId12"/>
      <p:italic r:id="rId13"/>
      <p:boldItalic r:id="rId14"/>
    </p:embeddedFont>
    <p:embeddedFont>
      <p:font typeface="Tahoma" pitchFamily="34" charset="0"/>
      <p:regular r:id="rId15"/>
      <p:bold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29A3FF"/>
    <a:srgbClr val="0D97FF"/>
    <a:srgbClr val="A30105"/>
    <a:srgbClr val="660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17" autoAdjust="0"/>
    <p:restoredTop sz="94660"/>
  </p:normalViewPr>
  <p:slideViewPr>
    <p:cSldViewPr snapToGrid="0">
      <p:cViewPr>
        <p:scale>
          <a:sx n="163" d="100"/>
          <a:sy n="163" d="100"/>
        </p:scale>
        <p:origin x="-144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810" y="-84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B7BB3-EE15-4E14-BEBE-5AFD90F2639E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52022-F8FD-4471-8531-C0B36762EA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411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768" y="5145040"/>
            <a:ext cx="5438140" cy="4252655"/>
          </a:xfrm>
        </p:spPr>
        <p:txBody>
          <a:bodyPr/>
          <a:lstStyle/>
          <a:p>
            <a:pPr indent="542478" algn="just"/>
            <a:r>
              <a:rPr lang="ru-RU" dirty="0" smtClean="0"/>
              <a:t>Для общеобразовательных школ был внедрен модуль </a:t>
            </a:r>
            <a:r>
              <a:rPr lang="ru-RU" dirty="0" err="1" smtClean="0"/>
              <a:t>внутришкоьного</a:t>
            </a:r>
            <a:r>
              <a:rPr lang="ru-RU" dirty="0" smtClean="0"/>
              <a:t> документооборота (движение учащихся) и проведено мониторинговое исследование всех учащихся 5-11 классов. </a:t>
            </a:r>
          </a:p>
          <a:p>
            <a:pPr indent="542478" algn="just"/>
            <a:r>
              <a:rPr lang="ru-RU" dirty="0" err="1"/>
              <a:t>Внутришкольный</a:t>
            </a:r>
            <a:r>
              <a:rPr lang="ru-RU" dirty="0"/>
              <a:t> документооборот позволяет автоматизировать процесс создания и утверждения приказов о движении учащихся и навести порядок в работе пользователей с учетными данными учащихся.</a:t>
            </a:r>
          </a:p>
          <a:p>
            <a:pPr indent="542478" algn="just"/>
            <a:r>
              <a:rPr lang="ru-RU" dirty="0" smtClean="0"/>
              <a:t>Созданная система тестирования в дальнейшем будет использоваться для проведения срезов знаний и мониторинговых исследований.</a:t>
            </a:r>
          </a:p>
          <a:p>
            <a:pPr indent="542478" algn="just"/>
            <a:endParaRPr lang="ru-RU" dirty="0"/>
          </a:p>
          <a:p>
            <a:pPr indent="542478" algn="just"/>
            <a:r>
              <a:rPr lang="ru-RU" dirty="0" smtClean="0"/>
              <a:t>В 2014 году планируется в части развития документооборота создать и внедрить модуль кадрового учета сотрудников, а в части развития системы отчётности автоматизировать формирование отчетной формы ОШ-1 для того, чтобы облегчить работу школ по сбору данной формы отёчности и передачи ее в вышестоящие органы.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395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8" y="1369218"/>
            <a:ext cx="2900363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1" y="1369218"/>
            <a:ext cx="2900363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273843"/>
            <a:ext cx="1478756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273843"/>
            <a:ext cx="4321969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1F4172-CFC7-4596-9DC7-3A0662B8B41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B56BA-4046-45D5-95F4-92E75209C2F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050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 userDrawn="1"/>
        </p:nvSpPr>
        <p:spPr>
          <a:xfrm>
            <a:off x="8654404" y="4792504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0DC3603-F4AC-4E8F-BCA0-25744A4F2277}" type="slidenum">
              <a:rPr lang="ru-RU" sz="1200" smtClean="0">
                <a:solidFill>
                  <a:schemeClr val="bg1">
                    <a:lumMod val="65000"/>
                  </a:schemeClr>
                </a:solidFill>
                <a:latin typeface="Clear Sans" pitchFamily="34" charset="0"/>
                <a:cs typeface="Clear Sans" pitchFamily="34" charset="0"/>
              </a:rPr>
              <a:pPr/>
              <a:t>‹#›</a:t>
            </a:fld>
            <a:endParaRPr lang="ru-RU" sz="1200" dirty="0">
              <a:solidFill>
                <a:schemeClr val="bg1">
                  <a:lumMod val="65000"/>
                </a:schemeClr>
              </a:solidFill>
              <a:latin typeface="Clear Sans" pitchFamily="34" charset="0"/>
              <a:cs typeface="Clear Sans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8472026" y="160072"/>
            <a:ext cx="432595" cy="43259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6162676" y="207414"/>
            <a:ext cx="2261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lear Sans" pitchFamily="34" charset="0"/>
                <a:cs typeface="Clear Sans" pitchFamily="34" charset="0"/>
              </a:rPr>
              <a:t>ЦЕНТР ИНФОРМАЦИОННЫХ ТЕХНОЛОГИЙ РЕСПУБЛИКИ ТАТАРСТАН</a:t>
            </a:r>
            <a:endParaRPr lang="ru-RU" sz="800" dirty="0">
              <a:solidFill>
                <a:schemeClr val="accent1">
                  <a:lumMod val="60000"/>
                  <a:lumOff val="40000"/>
                </a:schemeClr>
              </a:solidFill>
              <a:latin typeface="Clear Sans" pitchFamily="34" charset="0"/>
              <a:cs typeface="Clear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lad\Desktop\!Output\kids.png"/>
          <p:cNvPicPr>
            <a:picLocks noChangeAspect="1" noChangeArrowheads="1"/>
          </p:cNvPicPr>
          <p:nvPr/>
        </p:nvPicPr>
        <p:blipFill>
          <a:blip r:embed="rId2"/>
          <a:srcRect b="16134"/>
          <a:stretch>
            <a:fillRect/>
          </a:stretch>
        </p:blipFill>
        <p:spPr bwMode="auto">
          <a:xfrm>
            <a:off x="-175030" y="191192"/>
            <a:ext cx="9219277" cy="5143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5062" y="2127188"/>
            <a:ext cx="7481859" cy="1700433"/>
          </a:xfrm>
        </p:spPr>
        <p:txBody>
          <a:bodyPr anchor="t">
            <a:noAutofit/>
          </a:bodyPr>
          <a:lstStyle/>
          <a:p>
            <a:pPr algn="l"/>
            <a:r>
              <a:rPr lang="ru-RU" sz="2000" b="1" dirty="0" smtClean="0">
                <a:solidFill>
                  <a:schemeClr val="bg1"/>
                </a:solidFill>
                <a:latin typeface="Clear Sans" pitchFamily="34" charset="0"/>
                <a:cs typeface="Clear Sans" pitchFamily="34" charset="0"/>
              </a:rPr>
              <a:t>   ПРОЕКТ</a:t>
            </a:r>
            <a:r>
              <a:rPr lang="ru-RU" sz="4000" b="1" dirty="0" smtClean="0">
                <a:solidFill>
                  <a:schemeClr val="bg1"/>
                </a:solidFill>
                <a:latin typeface="Clear Sans" pitchFamily="34" charset="0"/>
                <a:cs typeface="Clear Sans" pitchFamily="34" charset="0"/>
              </a:rPr>
              <a:t> </a:t>
            </a:r>
            <a:br>
              <a:rPr lang="ru-RU" sz="4000" b="1" dirty="0" smtClean="0">
                <a:solidFill>
                  <a:schemeClr val="bg1"/>
                </a:solidFill>
                <a:latin typeface="Clear Sans" pitchFamily="34" charset="0"/>
                <a:cs typeface="Clear Sans" pitchFamily="34" charset="0"/>
              </a:rPr>
            </a:br>
            <a:r>
              <a:rPr lang="ru-RU" sz="4800" b="1" dirty="0" smtClean="0">
                <a:solidFill>
                  <a:schemeClr val="bg1"/>
                </a:solidFill>
                <a:latin typeface="Clear Sans" pitchFamily="34" charset="0"/>
                <a:cs typeface="Clear Sans" pitchFamily="34" charset="0"/>
              </a:rPr>
              <a:t>«ПОВЫШЕНИЕ КВАЛИФИКАЦИИ»</a:t>
            </a:r>
            <a:r>
              <a:rPr lang="en-US" sz="4800" b="1" dirty="0" smtClean="0">
                <a:solidFill>
                  <a:schemeClr val="bg1"/>
                </a:solidFill>
                <a:latin typeface="Clear Sans" pitchFamily="34" charset="0"/>
                <a:cs typeface="Clear Sans" pitchFamily="34" charset="0"/>
              </a:rPr>
              <a:t> </a:t>
            </a:r>
            <a:endParaRPr lang="ru-RU" sz="4800" b="1" dirty="0">
              <a:solidFill>
                <a:schemeClr val="bg1"/>
              </a:solidFill>
              <a:latin typeface="Clear Sans" pitchFamily="34" charset="0"/>
              <a:cs typeface="Clear Sans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806987" y="4511554"/>
            <a:ext cx="1611390" cy="256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lear Sans" pitchFamily="34" charset="0"/>
                <a:cs typeface="Clear Sans" pitchFamily="34" charset="0"/>
              </a:rPr>
              <a:t>Казань,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lear Sans" pitchFamily="34" charset="0"/>
                <a:cs typeface="Clear Sans" pitchFamily="34" charset="0"/>
              </a:rPr>
              <a:t>2015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lear Sans" pitchFamily="34" charset="0"/>
              <a:cs typeface="Clear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ru-RU" sz="2800" b="1" dirty="0" smtClean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На сегодня….</a:t>
            </a:r>
            <a:endParaRPr lang="ru-RU" sz="2800" b="1" dirty="0">
              <a:solidFill>
                <a:srgbClr val="0070C0"/>
              </a:solidFill>
              <a:latin typeface="Clear Sans" pitchFamily="34" charset="0"/>
              <a:ea typeface="+mn-ea"/>
              <a:cs typeface="Clear Sans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447" y="964275"/>
            <a:ext cx="8157903" cy="3998423"/>
          </a:xfrm>
        </p:spPr>
        <p:txBody>
          <a:bodyPr>
            <a:normAutofit/>
          </a:bodyPr>
          <a:lstStyle/>
          <a:p>
            <a:pPr marL="342900" indent="-342900" defTabSz="9144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Закончился период подачи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заявлений.</a:t>
            </a:r>
          </a:p>
          <a:p>
            <a:pPr marL="342900" indent="-342900" defTabSz="9144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Кураторам ОО обратить внимание на списки кандидатов (наличие уволившихся, повторяющиеся ФИО и др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.</a:t>
            </a:r>
          </a:p>
          <a:p>
            <a:pPr marL="342900" indent="-342900" defTabSz="9144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В МР в рамках пилота данные о документах повышения квалификации должны быть занесены в ГИС ЭОРТ.</a:t>
            </a:r>
          </a:p>
          <a:p>
            <a:pPr marL="342900" indent="-342900" defTabSz="9144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Обратить внимание кандидатов на ПК на количество записавшихся в группу.</a:t>
            </a:r>
          </a:p>
          <a:p>
            <a:pPr marL="342900" indent="-342900" defTabSz="9144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В случае увольнения педагога необходимо удалить его из  группы на ПК.</a:t>
            </a:r>
          </a:p>
          <a:p>
            <a:pPr marL="342900" indent="-342900" defTabSz="9144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В случае нестандартных ситуаций или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непонимания возможных действий в системе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необходимо обращаться в службу техподдержки, кураторам ОО, МР.</a:t>
            </a:r>
          </a:p>
        </p:txBody>
      </p:sp>
    </p:spTree>
    <p:extLst>
      <p:ext uri="{BB962C8B-B14F-4D97-AF65-F5344CB8AC3E}">
        <p14:creationId xmlns:p14="http://schemas.microsoft.com/office/powerpoint/2010/main" val="135469332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34754" y="0"/>
            <a:ext cx="8043813" cy="69573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Интерфейс педагога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924896"/>
            <a:ext cx="85558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7904" y="47319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296" y="644894"/>
            <a:ext cx="4820109" cy="1469655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242" y="2250601"/>
            <a:ext cx="4737164" cy="2782423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02131" y="3384268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Clear Sans" pitchFamily="34" charset="0"/>
                <a:ea typeface="Tahoma" panose="020B0604030504040204" pitchFamily="34" charset="0"/>
                <a:cs typeface="Clear Sans" pitchFamily="34" charset="0"/>
              </a:rPr>
              <a:t>Функционал:</a:t>
            </a:r>
            <a:endParaRPr lang="ru-RU" b="1" dirty="0">
              <a:solidFill>
                <a:srgbClr val="0070C0"/>
              </a:solidFill>
              <a:latin typeface="Clear Sans" pitchFamily="34" charset="0"/>
              <a:ea typeface="Tahoma" panose="020B0604030504040204" pitchFamily="34" charset="0"/>
              <a:cs typeface="Clear Sans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1445" y="3666172"/>
            <a:ext cx="38377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Анкетирование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Подача заявления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Просмотр/отказ от заявления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Формирование истории ПК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endParaRPr lang="ru-RU" sz="16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44894"/>
            <a:ext cx="3664376" cy="2595099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84761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8447973" cy="9941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Интерфейс оператора организации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770" y="793540"/>
            <a:ext cx="4750472" cy="1762483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97173" y="3913227"/>
            <a:ext cx="476168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Мониторинг кандидатов 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Контроль подачи заявлений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Подтверждение повышения квалификации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6149" y="3558615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Clear Sans" pitchFamily="34" charset="0"/>
                <a:ea typeface="Tahoma" panose="020B0604030504040204" pitchFamily="34" charset="0"/>
                <a:cs typeface="Clear Sans" pitchFamily="34" charset="0"/>
              </a:rPr>
              <a:t>Функционал:</a:t>
            </a:r>
            <a:endParaRPr lang="ru-RU" b="1" dirty="0">
              <a:solidFill>
                <a:srgbClr val="0070C0"/>
              </a:solidFill>
              <a:latin typeface="Clear Sans" pitchFamily="34" charset="0"/>
              <a:ea typeface="Tahoma" panose="020B0604030504040204" pitchFamily="34" charset="0"/>
              <a:cs typeface="Clear Sans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770" y="2604609"/>
            <a:ext cx="4750472" cy="1908013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50" y="767543"/>
            <a:ext cx="3132317" cy="2791072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324144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8447973" cy="9941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Интерфейс оператора </a:t>
            </a:r>
            <a:r>
              <a:rPr lang="ru-RU" sz="2800" b="1" dirty="0" smtClean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района</a:t>
            </a:r>
            <a:endParaRPr lang="ru-RU" sz="2800" b="1" dirty="0">
              <a:solidFill>
                <a:srgbClr val="0070C0"/>
              </a:solidFill>
              <a:latin typeface="Clear Sans" pitchFamily="34" charset="0"/>
              <a:ea typeface="+mn-ea"/>
              <a:cs typeface="Clear Sans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091" y="806212"/>
            <a:ext cx="4752528" cy="1763246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47196" y="3888708"/>
            <a:ext cx="476168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Мониторинг кандидатов по району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Мониторинг подачи заявлений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Мониторинг обучения педагогов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6149" y="3505394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Clear Sans" pitchFamily="34" charset="0"/>
                <a:ea typeface="Tahoma" panose="020B0604030504040204" pitchFamily="34" charset="0"/>
                <a:cs typeface="Clear Sans" pitchFamily="34" charset="0"/>
              </a:rPr>
              <a:t>Функционал:</a:t>
            </a:r>
            <a:endParaRPr lang="ru-RU" b="1" dirty="0">
              <a:solidFill>
                <a:srgbClr val="0070C0"/>
              </a:solidFill>
              <a:latin typeface="Clear Sans" pitchFamily="34" charset="0"/>
              <a:ea typeface="Tahoma" panose="020B0604030504040204" pitchFamily="34" charset="0"/>
              <a:cs typeface="Clear Sans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48" y="806212"/>
            <a:ext cx="3791265" cy="2699182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091" y="2701537"/>
            <a:ext cx="4810981" cy="1977045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137800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8447973" cy="9941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Интерфейс оператора </a:t>
            </a:r>
            <a:r>
              <a:rPr lang="ru-RU" sz="2800" b="1" dirty="0" smtClean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МОиН РТ</a:t>
            </a:r>
            <a:endParaRPr lang="ru-RU" sz="2800" b="1" dirty="0">
              <a:solidFill>
                <a:srgbClr val="0070C0"/>
              </a:solidFill>
              <a:latin typeface="Clear Sans" pitchFamily="34" charset="0"/>
              <a:ea typeface="+mn-ea"/>
              <a:cs typeface="Clear Sans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6447" y="3638374"/>
            <a:ext cx="4761688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Анкетирование педагогов-кандидатов РТ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Формирование реестра курсов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Отслеживание обучения педагогов РТ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Мониторинг качества обучения педагогов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База данных по ПК педагогов РТ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endParaRPr lang="ru-RU" sz="16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6447" y="3302466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Clear Sans" pitchFamily="34" charset="0"/>
                <a:ea typeface="Tahoma" panose="020B0604030504040204" pitchFamily="34" charset="0"/>
                <a:cs typeface="Clear Sans" pitchFamily="34" charset="0"/>
              </a:rPr>
              <a:t>Функционал:</a:t>
            </a:r>
            <a:endParaRPr lang="ru-RU" b="1" dirty="0">
              <a:solidFill>
                <a:srgbClr val="0070C0"/>
              </a:solidFill>
              <a:latin typeface="Clear Sans" pitchFamily="34" charset="0"/>
              <a:ea typeface="Tahoma" panose="020B0604030504040204" pitchFamily="34" charset="0"/>
              <a:cs typeface="Clear Sans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94" y="750363"/>
            <a:ext cx="3201226" cy="2570365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594" y="750363"/>
            <a:ext cx="4812635" cy="1524451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862" y="1940779"/>
            <a:ext cx="4389121" cy="1680046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834" y="3320728"/>
            <a:ext cx="4106409" cy="1687504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331696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2784</TotalTime>
  <Words>262</Words>
  <Application>Microsoft Office PowerPoint</Application>
  <PresentationFormat>Экран (16:9)</PresentationFormat>
  <Paragraphs>37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 Light</vt:lpstr>
      <vt:lpstr>Clear Sans</vt:lpstr>
      <vt:lpstr>Wingdings</vt:lpstr>
      <vt:lpstr>Tahoma</vt:lpstr>
      <vt:lpstr>Calibri</vt:lpstr>
      <vt:lpstr>Тема Office</vt:lpstr>
      <vt:lpstr>   ПРОЕКТ  «ПОВЫШЕНИЕ КВАЛИФИКАЦИИ» </vt:lpstr>
      <vt:lpstr>На сегодня….</vt:lpstr>
      <vt:lpstr>Интерфейс педагога</vt:lpstr>
      <vt:lpstr>Интерфейс оператора организации</vt:lpstr>
      <vt:lpstr>Интерфейс оператора района</vt:lpstr>
      <vt:lpstr>Интерфейс оператора МОиН РТ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Krymova_EA</cp:lastModifiedBy>
  <cp:revision>143</cp:revision>
  <cp:lastPrinted>2016-01-27T08:37:19Z</cp:lastPrinted>
  <dcterms:created xsi:type="dcterms:W3CDTF">2014-11-21T11:00:06Z</dcterms:created>
  <dcterms:modified xsi:type="dcterms:W3CDTF">2016-01-27T08:37:44Z</dcterms:modified>
</cp:coreProperties>
</file>